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7" r:id="rId2"/>
    <p:sldId id="297" r:id="rId3"/>
    <p:sldId id="298" r:id="rId4"/>
    <p:sldId id="299" r:id="rId5"/>
    <p:sldId id="284" r:id="rId6"/>
    <p:sldId id="272" r:id="rId7"/>
    <p:sldId id="273" r:id="rId8"/>
    <p:sldId id="292" r:id="rId9"/>
    <p:sldId id="288" r:id="rId10"/>
    <p:sldId id="289" r:id="rId11"/>
    <p:sldId id="291" r:id="rId12"/>
    <p:sldId id="279" r:id="rId13"/>
    <p:sldId id="277" r:id="rId14"/>
    <p:sldId id="300" r:id="rId15"/>
    <p:sldId id="285" r:id="rId16"/>
    <p:sldId id="301" r:id="rId17"/>
    <p:sldId id="302" r:id="rId18"/>
    <p:sldId id="268" r:id="rId19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599"/>
    <p:restoredTop sz="94637"/>
  </p:normalViewPr>
  <p:slideViewPr>
    <p:cSldViewPr snapToGrid="0" snapToObjects="1">
      <p:cViewPr varScale="1">
        <p:scale>
          <a:sx n="68" d="100"/>
          <a:sy n="68" d="100"/>
        </p:scale>
        <p:origin x="232" y="1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/>
              <a:t>Klikken om de ondertitelstijl van het model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88874-C9C6-B043-8203-1B8DDF2F01BF}" type="datetimeFigureOut">
              <a:rPr lang="nl-NL" smtClean="0"/>
              <a:t>24-05-19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8DE3B0-3C16-2C41-809E-86354E1FA55F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222120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en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
Tweede niveau
Derde niveau
Vierde niveau
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88874-C9C6-B043-8203-1B8DDF2F01BF}" type="datetimeFigureOut">
              <a:rPr lang="nl-NL" smtClean="0"/>
              <a:t>24-05-19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8DE3B0-3C16-2C41-809E-86354E1FA55F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219166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eraat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nl-NL"/>
              <a:t>Tekststijl van het model bewerken
Tweede niveau
Derde niveau
Vierde niveau
Vijfde niveau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
Tweede niveau
Derde niveau
Vierde niveau
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88874-C9C6-B043-8203-1B8DDF2F01BF}" type="datetimeFigureOut">
              <a:rPr lang="nl-NL" smtClean="0"/>
              <a:t>24-05-19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8DE3B0-3C16-2C41-809E-86354E1FA55F}" type="slidenum">
              <a:rPr lang="nl-NL" smtClean="0"/>
              <a:t>‹nr.›</a:t>
            </a:fld>
            <a:endParaRPr lang="nl-NL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556189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amkaart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
Tweede niveau
Derde niveau
Vierde niveau
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88874-C9C6-B043-8203-1B8DDF2F01BF}" type="datetimeFigureOut">
              <a:rPr lang="nl-NL" smtClean="0"/>
              <a:t>24-05-19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8DE3B0-3C16-2C41-809E-86354E1FA55F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879503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fferte naamkaart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nl-NL"/>
              <a:t>Tekststijl van het model bewerken
Tweede niveau
Derde niveau
Vierde niveau
Vijfde niveau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
Tweede niveau
Derde niveau
Vierde niveau
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88874-C9C6-B043-8203-1B8DDF2F01BF}" type="datetimeFigureOut">
              <a:rPr lang="nl-NL" smtClean="0"/>
              <a:t>24-05-19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8DE3B0-3C16-2C41-809E-86354E1FA55F}" type="slidenum">
              <a:rPr lang="nl-NL" smtClean="0"/>
              <a:t>‹nr.›</a:t>
            </a:fld>
            <a:endParaRPr lang="nl-NL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4782523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ar of onwa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nl-NL"/>
              <a:t>Tekststijl van het model bewerken
Tweede niveau
Derde niveau
Vierde niveau
Vijfde niveau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
Tweede niveau
Derde niveau
Vierde niveau
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88874-C9C6-B043-8203-1B8DDF2F01BF}" type="datetimeFigureOut">
              <a:rPr lang="nl-NL" smtClean="0"/>
              <a:t>24-05-19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8DE3B0-3C16-2C41-809E-86354E1FA55F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7259948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Tekststijl van het model bewerken
Tweede niveau
Derde niveau
Vierde niveau
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88874-C9C6-B043-8203-1B8DDF2F01BF}" type="datetimeFigureOut">
              <a:rPr lang="nl-NL" smtClean="0"/>
              <a:t>24-05-19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8DE3B0-3C16-2C41-809E-86354E1FA55F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446502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nl-NL"/>
              <a:t>Tekststijl van het model bewerken
Tweede niveau
Derde niveau
Vierde niveau
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88874-C9C6-B043-8203-1B8DDF2F01BF}" type="datetimeFigureOut">
              <a:rPr lang="nl-NL" smtClean="0"/>
              <a:t>24-05-19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8DE3B0-3C16-2C41-809E-86354E1FA55F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254652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
Tweede niveau
Derde niveau
Vierde niveau
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88874-C9C6-B043-8203-1B8DDF2F01BF}" type="datetimeFigureOut">
              <a:rPr lang="nl-NL" smtClean="0"/>
              <a:t>24-05-19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8DE3B0-3C16-2C41-809E-86354E1FA55F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791338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
Tweede niveau
Derde niveau
Vierde niveau
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88874-C9C6-B043-8203-1B8DDF2F01BF}" type="datetimeFigureOut">
              <a:rPr lang="nl-NL" smtClean="0"/>
              <a:t>24-05-19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8DE3B0-3C16-2C41-809E-86354E1FA55F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111518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nl-NL"/>
              <a:t>Tekststijl van het model bewerken
Tweede niveau
Derde niveau
Vierde niveau
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nl-NL"/>
              <a:t>Tekststijl van het model bewerken
Tweede niveau
Derde niveau
Vierde niveau
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88874-C9C6-B043-8203-1B8DDF2F01BF}" type="datetimeFigureOut">
              <a:rPr lang="nl-NL" smtClean="0"/>
              <a:t>24-05-19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8DE3B0-3C16-2C41-809E-86354E1FA55F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740410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
Tweede niveau
Derde niveau
Vierde niveau
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nl-NL"/>
              <a:t>Tekststijl van het model bewerken
Tweede niveau
Derde niveau
Vierde niveau
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
Tweede niveau
Derde niveau
Vierde niveau
Vijfde niveau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nl-NL"/>
              <a:t>Tekststijl van het model bewerken
Tweede niveau
Derde niveau
Vierde niveau
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88874-C9C6-B043-8203-1B8DDF2F01BF}" type="datetimeFigureOut">
              <a:rPr lang="nl-NL" smtClean="0"/>
              <a:t>24-05-19</a:t>
            </a:fld>
            <a:endParaRPr lang="nl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8DE3B0-3C16-2C41-809E-86354E1FA55F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721543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88874-C9C6-B043-8203-1B8DDF2F01BF}" type="datetimeFigureOut">
              <a:rPr lang="nl-NL" smtClean="0"/>
              <a:t>24-05-19</a:t>
            </a:fld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8DE3B0-3C16-2C41-809E-86354E1FA55F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3851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88874-C9C6-B043-8203-1B8DDF2F01BF}" type="datetimeFigureOut">
              <a:rPr lang="nl-NL" smtClean="0"/>
              <a:t>24-05-19</a:t>
            </a:fld>
            <a:endParaRPr lang="nl-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8DE3B0-3C16-2C41-809E-86354E1FA55F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908066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nl-NL"/>
              <a:t>Tekststijl van het model bewerken
Tweede niveau
Derde niveau
Vierde niveau
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nl-NL"/>
              <a:t>Tekststijl van het model bewerken
Tweede niveau
Derde niveau
Vierde niveau
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88874-C9C6-B043-8203-1B8DDF2F01BF}" type="datetimeFigureOut">
              <a:rPr lang="nl-NL" smtClean="0"/>
              <a:t>24-05-19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8DE3B0-3C16-2C41-809E-86354E1FA55F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446845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
Tweede niveau
Derde niveau
Vierde niveau
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88874-C9C6-B043-8203-1B8DDF2F01BF}" type="datetimeFigureOut">
              <a:rPr lang="nl-NL" smtClean="0"/>
              <a:t>24-05-19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8DE3B0-3C16-2C41-809E-86354E1FA55F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656357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Tekststijl van het model bewerken
Tweede niveau
Derde niveau
Vierde niveau
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588874-C9C6-B043-8203-1B8DDF2F01BF}" type="datetimeFigureOut">
              <a:rPr lang="nl-NL" smtClean="0"/>
              <a:t>24-05-19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7D8DE3B0-3C16-2C41-809E-86354E1FA55F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369022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35332F0-6817-4443-82E7-06A772A381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1367" y="4114799"/>
            <a:ext cx="7766936" cy="1646302"/>
          </a:xfrm>
        </p:spPr>
        <p:txBody>
          <a:bodyPr/>
          <a:lstStyle/>
          <a:p>
            <a:r>
              <a:rPr lang="nl-NL" dirty="0" err="1"/>
              <a:t>AmstelHaege</a:t>
            </a:r>
            <a:endParaRPr lang="nl-NL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0AD39CBD-F8B4-F640-8E92-0AFECF4CBF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21367" y="5761101"/>
            <a:ext cx="7766936" cy="1096899"/>
          </a:xfrm>
        </p:spPr>
        <p:txBody>
          <a:bodyPr/>
          <a:lstStyle/>
          <a:p>
            <a:r>
              <a:rPr lang="nl-NL" b="1" dirty="0" err="1"/>
              <a:t>Levy</a:t>
            </a:r>
            <a:r>
              <a:rPr lang="nl-NL" b="1" dirty="0"/>
              <a:t> van der Linde en Lisa Lansu</a:t>
            </a:r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26BB5718-7B21-9045-AB39-81E3F57F44CE}"/>
              </a:ext>
            </a:extLst>
          </p:cNvPr>
          <p:cNvSpPr/>
          <p:nvPr/>
        </p:nvSpPr>
        <p:spPr>
          <a:xfrm>
            <a:off x="3048000" y="1859340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nl-NL" dirty="0"/>
          </a:p>
        </p:txBody>
      </p:sp>
      <p:pic>
        <p:nvPicPr>
          <p:cNvPr id="6" name="Picture 2" descr="https://lh4.googleusercontent.com/G8OmxqZRTiCoUMQhQUErO7ck_nC71rMKyrJ6bvtw5Tlvk0E8vDicjAYUI_-KurmKw6M65GRTqNfzsCNXQm-jZGB1a0U-50PkStiMvUTrpHdU7Ov2QWISG27UU8Y_fOwM8san1kA88Ijyjg0E">
            <a:extLst>
              <a:ext uri="{FF2B5EF4-FFF2-40B4-BE49-F238E27FC236}">
                <a16:creationId xmlns:a16="http://schemas.microsoft.com/office/drawing/2014/main" id="{E0533409-2189-C740-90D5-910290D4CD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888" y="862512"/>
            <a:ext cx="7644517" cy="3653044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0133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EB9E6DD-4F93-AC4E-BD49-87440D3C8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11" name="Tijdelijke aanduiding voor inhoud 10">
            <a:extLst>
              <a:ext uri="{FF2B5EF4-FFF2-40B4-BE49-F238E27FC236}">
                <a16:creationId xmlns:a16="http://schemas.microsoft.com/office/drawing/2014/main" id="{44CD4A74-676C-C546-88A4-4E7474E5B4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" y="-10319"/>
            <a:ext cx="12192000" cy="6868319"/>
          </a:xfrm>
        </p:spPr>
      </p:pic>
    </p:spTree>
    <p:extLst>
      <p:ext uri="{BB962C8B-B14F-4D97-AF65-F5344CB8AC3E}">
        <p14:creationId xmlns:p14="http://schemas.microsoft.com/office/powerpoint/2010/main" val="11597845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5585A63-0874-564F-BE66-1F34B865B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11" name="Tijdelijke aanduiding voor inhoud 10">
            <a:extLst>
              <a:ext uri="{FF2B5EF4-FFF2-40B4-BE49-F238E27FC236}">
                <a16:creationId xmlns:a16="http://schemas.microsoft.com/office/drawing/2014/main" id="{334440FB-95C1-074E-B862-1E569F27F2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0606098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1CB3B40-2815-C648-A623-28B3737EC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Random walk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ACC6F2B-512B-7D45-A9F5-EC50822A1E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0816" y="1761074"/>
            <a:ext cx="8596668" cy="3880773"/>
          </a:xfrm>
        </p:spPr>
        <p:txBody>
          <a:bodyPr/>
          <a:lstStyle/>
          <a:p>
            <a:r>
              <a:rPr lang="nl-NL" sz="2800" dirty="0"/>
              <a:t>Ter vergelijking met andere</a:t>
            </a:r>
          </a:p>
          <a:p>
            <a:pPr marL="0" indent="0">
              <a:buNone/>
            </a:pPr>
            <a:r>
              <a:rPr lang="nl-NL" sz="2800" dirty="0"/>
              <a:t>    algoritmes</a:t>
            </a:r>
          </a:p>
          <a:p>
            <a:r>
              <a:rPr lang="nl-NL" sz="2800" dirty="0"/>
              <a:t>Random verschuiving huizen</a:t>
            </a:r>
          </a:p>
          <a:p>
            <a:r>
              <a:rPr lang="nl-NL" sz="2800" dirty="0"/>
              <a:t>Kijkje in het </a:t>
            </a:r>
          </a:p>
          <a:p>
            <a:pPr marL="0" indent="0">
              <a:buNone/>
            </a:pPr>
            <a:r>
              <a:rPr lang="nl-NL" sz="2800" dirty="0"/>
              <a:t>   oplossingslandschap</a:t>
            </a:r>
          </a:p>
          <a:p>
            <a:endParaRPr lang="nl-NL" sz="2800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pPr marL="3657600" lvl="8" indent="0">
              <a:buNone/>
            </a:pPr>
            <a:endParaRPr lang="nl-NL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5CFEA635-4AB8-8A47-A127-75420A39DF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2917" y="1270000"/>
            <a:ext cx="6879083" cy="5565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1604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3AE5BA-337B-8045-BB8E-7A96B21C03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333" y="224328"/>
            <a:ext cx="8596668" cy="1320800"/>
          </a:xfrm>
        </p:spPr>
        <p:txBody>
          <a:bodyPr/>
          <a:lstStyle/>
          <a:p>
            <a:r>
              <a:rPr lang="nl-NL" dirty="0" err="1"/>
              <a:t>Hillclimbers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130BF03-E022-BD44-9D85-FA4422C6AE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0134" y="1026777"/>
            <a:ext cx="8596668" cy="3880773"/>
          </a:xfrm>
        </p:spPr>
        <p:txBody>
          <a:bodyPr>
            <a:normAutofit/>
          </a:bodyPr>
          <a:lstStyle/>
          <a:p>
            <a:r>
              <a:rPr lang="nl-NL" sz="2800" dirty="0"/>
              <a:t>Random </a:t>
            </a:r>
            <a:r>
              <a:rPr lang="nl-NL" sz="2800" u="sng" dirty="0"/>
              <a:t>schuiven</a:t>
            </a:r>
            <a:r>
              <a:rPr lang="nl-NL" sz="2800" dirty="0"/>
              <a:t> [-10,10]</a:t>
            </a:r>
          </a:p>
          <a:p>
            <a:r>
              <a:rPr lang="nl-NL" sz="2800" dirty="0"/>
              <a:t>Random </a:t>
            </a:r>
            <a:r>
              <a:rPr lang="nl-NL" sz="2800" u="sng" dirty="0"/>
              <a:t>verplaatsen</a:t>
            </a: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AECF4871-230A-6648-93BB-DCAE3DB58B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333" y="2277020"/>
            <a:ext cx="5816399" cy="4424687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AE8B342D-E967-2F4E-95D3-3F49110F6D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6541" y="2262732"/>
            <a:ext cx="5868920" cy="4424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6620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BC57B8-C1EA-3F48-99A8-7E7913A38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Simulated</a:t>
            </a:r>
            <a:r>
              <a:rPr lang="nl-NL" dirty="0"/>
              <a:t> </a:t>
            </a:r>
            <a:r>
              <a:rPr lang="nl-NL" dirty="0" err="1"/>
              <a:t>annealing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B0C85B2-F8E1-1F42-909C-C7649AFF19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NL" sz="2800" dirty="0"/>
              <a:t>Koelschema’s</a:t>
            </a:r>
          </a:p>
          <a:p>
            <a:r>
              <a:rPr lang="nl-NL" sz="2800" dirty="0"/>
              <a:t>Temperatuur</a:t>
            </a:r>
          </a:p>
        </p:txBody>
      </p:sp>
    </p:spTree>
    <p:extLst>
      <p:ext uri="{BB962C8B-B14F-4D97-AF65-F5344CB8AC3E}">
        <p14:creationId xmlns:p14="http://schemas.microsoft.com/office/powerpoint/2010/main" val="28668326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6B61E14-C201-8147-A04B-2CA673F79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Simulated</a:t>
            </a:r>
            <a:r>
              <a:rPr lang="nl-NL" dirty="0"/>
              <a:t> </a:t>
            </a:r>
            <a:r>
              <a:rPr lang="nl-NL" dirty="0" err="1"/>
              <a:t>Annealing</a:t>
            </a:r>
            <a:r>
              <a:rPr lang="nl-NL" dirty="0"/>
              <a:t> - </a:t>
            </a:r>
            <a:r>
              <a:rPr lang="nl-NL" dirty="0" err="1"/>
              <a:t>Hillclimber</a:t>
            </a:r>
            <a:endParaRPr lang="nl-NL" dirty="0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1E123496-DD60-B64E-9E9D-22DC5B7031A7}"/>
              </a:ext>
            </a:extLst>
          </p:cNvPr>
          <p:cNvSpPr txBox="1">
            <a:spLocks/>
          </p:cNvSpPr>
          <p:nvPr/>
        </p:nvSpPr>
        <p:spPr>
          <a:xfrm>
            <a:off x="390119" y="5506606"/>
            <a:ext cx="2921383" cy="12960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sz="2400" dirty="0"/>
              <a:t>Temp 1000000</a:t>
            </a:r>
          </a:p>
          <a:p>
            <a:r>
              <a:rPr lang="nl-NL" sz="2400" dirty="0"/>
              <a:t>1000 iteraties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52D12D0E-0604-3745-8CE9-991F6905AA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4269" y="2554631"/>
            <a:ext cx="3770478" cy="2847217"/>
          </a:xfrm>
          <a:prstGeom prst="rect">
            <a:avLst/>
          </a:prstGeom>
        </p:spPr>
      </p:pic>
      <p:sp>
        <p:nvSpPr>
          <p:cNvPr id="12" name="Tijdelijke aanduiding voor inhoud 2">
            <a:extLst>
              <a:ext uri="{FF2B5EF4-FFF2-40B4-BE49-F238E27FC236}">
                <a16:creationId xmlns:a16="http://schemas.microsoft.com/office/drawing/2014/main" id="{DA5D70C8-587E-2C43-8A14-AD7F1A6848D9}"/>
              </a:ext>
            </a:extLst>
          </p:cNvPr>
          <p:cNvSpPr txBox="1">
            <a:spLocks/>
          </p:cNvSpPr>
          <p:nvPr/>
        </p:nvSpPr>
        <p:spPr>
          <a:xfrm>
            <a:off x="1307911" y="1856293"/>
            <a:ext cx="2147198" cy="6452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NL" sz="2800" dirty="0"/>
              <a:t>Lineair</a:t>
            </a:r>
          </a:p>
        </p:txBody>
      </p:sp>
      <p:sp>
        <p:nvSpPr>
          <p:cNvPr id="15" name="Rechthoek 14">
            <a:extLst>
              <a:ext uri="{FF2B5EF4-FFF2-40B4-BE49-F238E27FC236}">
                <a16:creationId xmlns:a16="http://schemas.microsoft.com/office/drawing/2014/main" id="{7F8D75E7-AE92-D249-97A5-58C57B9C6A95}"/>
              </a:ext>
            </a:extLst>
          </p:cNvPr>
          <p:cNvSpPr/>
          <p:nvPr/>
        </p:nvSpPr>
        <p:spPr>
          <a:xfrm>
            <a:off x="5013839" y="1930399"/>
            <a:ext cx="244203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2800" dirty="0"/>
              <a:t>Logaritmisch</a:t>
            </a:r>
          </a:p>
        </p:txBody>
      </p:sp>
      <p:sp>
        <p:nvSpPr>
          <p:cNvPr id="16" name="Rechthoek 15">
            <a:extLst>
              <a:ext uri="{FF2B5EF4-FFF2-40B4-BE49-F238E27FC236}">
                <a16:creationId xmlns:a16="http://schemas.microsoft.com/office/drawing/2014/main" id="{0A221D61-3045-A342-905A-159621D2E658}"/>
              </a:ext>
            </a:extLst>
          </p:cNvPr>
          <p:cNvSpPr/>
          <p:nvPr/>
        </p:nvSpPr>
        <p:spPr>
          <a:xfrm>
            <a:off x="8980414" y="1930399"/>
            <a:ext cx="227818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sz="2800" dirty="0"/>
              <a:t>Exponentieel</a:t>
            </a:r>
          </a:p>
        </p:txBody>
      </p:sp>
      <p:sp>
        <p:nvSpPr>
          <p:cNvPr id="17" name="Tijdelijke aanduiding voor inhoud 2">
            <a:extLst>
              <a:ext uri="{FF2B5EF4-FFF2-40B4-BE49-F238E27FC236}">
                <a16:creationId xmlns:a16="http://schemas.microsoft.com/office/drawing/2014/main" id="{0C140799-DFEC-724E-BB21-89E5F27294CB}"/>
              </a:ext>
            </a:extLst>
          </p:cNvPr>
          <p:cNvSpPr txBox="1">
            <a:spLocks/>
          </p:cNvSpPr>
          <p:nvPr/>
        </p:nvSpPr>
        <p:spPr>
          <a:xfrm>
            <a:off x="4524468" y="5487530"/>
            <a:ext cx="2921383" cy="12960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sz="2400" dirty="0"/>
              <a:t>Temp 1000000</a:t>
            </a:r>
          </a:p>
          <a:p>
            <a:r>
              <a:rPr lang="nl-NL" sz="2400" dirty="0"/>
              <a:t>1000 iteraties</a:t>
            </a:r>
          </a:p>
          <a:p>
            <a:pPr marL="0" indent="0">
              <a:buNone/>
            </a:pPr>
            <a:endParaRPr lang="nl-NL" sz="2400" dirty="0"/>
          </a:p>
        </p:txBody>
      </p:sp>
      <p:sp>
        <p:nvSpPr>
          <p:cNvPr id="18" name="Tijdelijke aanduiding voor inhoud 2">
            <a:extLst>
              <a:ext uri="{FF2B5EF4-FFF2-40B4-BE49-F238E27FC236}">
                <a16:creationId xmlns:a16="http://schemas.microsoft.com/office/drawing/2014/main" id="{74532F46-63FB-7345-A0AD-0027942B2E86}"/>
              </a:ext>
            </a:extLst>
          </p:cNvPr>
          <p:cNvSpPr txBox="1">
            <a:spLocks/>
          </p:cNvSpPr>
          <p:nvPr/>
        </p:nvSpPr>
        <p:spPr>
          <a:xfrm>
            <a:off x="8658817" y="5506606"/>
            <a:ext cx="2921383" cy="12960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sz="2400" dirty="0"/>
              <a:t>Temp 1000000</a:t>
            </a:r>
          </a:p>
          <a:p>
            <a:r>
              <a:rPr lang="nl-NL" sz="2400" dirty="0"/>
              <a:t>1000 iteraties</a:t>
            </a:r>
          </a:p>
          <a:p>
            <a:endParaRPr lang="nl-NL" u="sng" dirty="0"/>
          </a:p>
          <a:p>
            <a:endParaRPr lang="nl-NL" sz="2400" dirty="0"/>
          </a:p>
        </p:txBody>
      </p:sp>
      <p:pic>
        <p:nvPicPr>
          <p:cNvPr id="19" name="Afbeelding 18">
            <a:extLst>
              <a:ext uri="{FF2B5EF4-FFF2-40B4-BE49-F238E27FC236}">
                <a16:creationId xmlns:a16="http://schemas.microsoft.com/office/drawing/2014/main" id="{3CA48A13-3FF9-0F47-A6C2-EEC5DE97C3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83" y="2552840"/>
            <a:ext cx="3705205" cy="2789115"/>
          </a:xfrm>
          <a:prstGeom prst="rect">
            <a:avLst/>
          </a:prstGeom>
        </p:spPr>
      </p:pic>
      <p:pic>
        <p:nvPicPr>
          <p:cNvPr id="20" name="Afbeelding 19">
            <a:extLst>
              <a:ext uri="{FF2B5EF4-FFF2-40B4-BE49-F238E27FC236}">
                <a16:creationId xmlns:a16="http://schemas.microsoft.com/office/drawing/2014/main" id="{5D932E20-212D-D748-9B17-A0541129DC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1654" y="2422838"/>
            <a:ext cx="4054131" cy="3064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1077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148DFF0-E24E-564F-8423-5D81C3116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Resultaten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867281E-091D-6F40-8608-09D8EF0350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NL" sz="2800" dirty="0"/>
              <a:t>Eerst de beste van de 3  koelschema’s(</a:t>
            </a:r>
            <a:r>
              <a:rPr lang="nl-NL" sz="2800" dirty="0" err="1"/>
              <a:t>lin</a:t>
            </a:r>
            <a:r>
              <a:rPr lang="nl-NL" sz="2800" dirty="0"/>
              <a:t>, </a:t>
            </a:r>
            <a:r>
              <a:rPr lang="nl-NL" sz="2800" dirty="0" err="1"/>
              <a:t>exp</a:t>
            </a:r>
            <a:r>
              <a:rPr lang="nl-NL" sz="2800" dirty="0"/>
              <a:t>, log) kiezen</a:t>
            </a:r>
          </a:p>
          <a:p>
            <a:r>
              <a:rPr lang="nl-NL" sz="2800" dirty="0"/>
              <a:t>Dan testen met verschillende temperaturen voor de beste temperatuur van dit koelschema</a:t>
            </a:r>
          </a:p>
          <a:p>
            <a:r>
              <a:rPr lang="nl-NL" sz="2800" dirty="0"/>
              <a:t>Vervolgens  met die eind temperatuur de resultaten van de 3 koelschema’s vergelijken</a:t>
            </a:r>
          </a:p>
        </p:txBody>
      </p:sp>
    </p:spTree>
    <p:extLst>
      <p:ext uri="{BB962C8B-B14F-4D97-AF65-F5344CB8AC3E}">
        <p14:creationId xmlns:p14="http://schemas.microsoft.com/office/powerpoint/2010/main" val="32182158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DB7965-0958-724D-9BFF-2E52192D5A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conclusie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194630E-DB88-D24B-B3FB-289A54B366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NL" sz="2800" dirty="0" err="1"/>
              <a:t>Simulated</a:t>
            </a:r>
            <a:r>
              <a:rPr lang="nl-NL" sz="2800" dirty="0"/>
              <a:t> </a:t>
            </a:r>
            <a:r>
              <a:rPr lang="nl-NL" sz="2800" dirty="0" err="1"/>
              <a:t>annealing</a:t>
            </a:r>
            <a:r>
              <a:rPr lang="nl-NL" sz="2800" dirty="0"/>
              <a:t> i.c.m. de schuif </a:t>
            </a:r>
            <a:r>
              <a:rPr lang="nl-NL" sz="2800" dirty="0" err="1"/>
              <a:t>hillclimber</a:t>
            </a:r>
            <a:r>
              <a:rPr lang="nl-NL" sz="2800" dirty="0"/>
              <a:t> geeft hoogste waardes</a:t>
            </a:r>
          </a:p>
          <a:p>
            <a:r>
              <a:rPr lang="nl-NL" sz="2800" dirty="0"/>
              <a:t>Random walk minst betrouwbaar</a:t>
            </a:r>
          </a:p>
          <a:p>
            <a:r>
              <a:rPr lang="nl-NL" sz="2800" dirty="0"/>
              <a:t>Een grote acceptatie kans aan het begint genereerd veel extra waarde</a:t>
            </a:r>
          </a:p>
        </p:txBody>
      </p:sp>
    </p:spTree>
    <p:extLst>
      <p:ext uri="{BB962C8B-B14F-4D97-AF65-F5344CB8AC3E}">
        <p14:creationId xmlns:p14="http://schemas.microsoft.com/office/powerpoint/2010/main" val="22248394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338A40D-A36E-FA42-94EF-50DE45A448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7753" y="4969727"/>
            <a:ext cx="8596668" cy="1320800"/>
          </a:xfrm>
        </p:spPr>
        <p:txBody>
          <a:bodyPr>
            <a:normAutofit/>
          </a:bodyPr>
          <a:lstStyle/>
          <a:p>
            <a:r>
              <a:rPr lang="nl-NL" sz="6000" dirty="0"/>
              <a:t>Vragen?</a:t>
            </a:r>
          </a:p>
        </p:txBody>
      </p:sp>
      <p:pic>
        <p:nvPicPr>
          <p:cNvPr id="4" name="Picture 2" descr="https://lh4.googleusercontent.com/G8OmxqZRTiCoUMQhQUErO7ck_nC71rMKyrJ6bvtw5Tlvk0E8vDicjAYUI_-KurmKw6M65GRTqNfzsCNXQm-jZGB1a0U-50PkStiMvUTrpHdU7Ov2QWISG27UU8Y_fOwM8san1kA88Ijyjg0E">
            <a:extLst>
              <a:ext uri="{FF2B5EF4-FFF2-40B4-BE49-F238E27FC236}">
                <a16:creationId xmlns:a16="http://schemas.microsoft.com/office/drawing/2014/main" id="{E289A7C1-109D-8741-A2D3-97A5F3FE3E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888" y="862512"/>
            <a:ext cx="7644517" cy="3653044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5514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73E54AA-F378-7F48-9AF3-EFAD9C6DEB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Inleiding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459E41B-3530-6149-815F-C32F79BF1F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sz="2800" dirty="0"/>
              <a:t>Optimale indeling wijk</a:t>
            </a:r>
          </a:p>
          <a:p>
            <a:r>
              <a:rPr lang="nl-NL" sz="2800" dirty="0"/>
              <a:t>Restricties</a:t>
            </a:r>
          </a:p>
          <a:p>
            <a:r>
              <a:rPr lang="nl-NL" sz="2800" dirty="0" err="1"/>
              <a:t>Constraint</a:t>
            </a:r>
            <a:r>
              <a:rPr lang="nl-NL" sz="2800" dirty="0"/>
              <a:t> </a:t>
            </a:r>
            <a:r>
              <a:rPr lang="nl-NL" sz="2800" dirty="0" err="1"/>
              <a:t>optimization</a:t>
            </a:r>
            <a:r>
              <a:rPr lang="nl-NL" sz="2800" dirty="0"/>
              <a:t> </a:t>
            </a:r>
            <a:r>
              <a:rPr lang="nl-NL" sz="2800" dirty="0" err="1"/>
              <a:t>problem</a:t>
            </a:r>
            <a:endParaRPr lang="nl-NL" sz="2800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1503439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046A520-5C38-0D48-ABE7-A7129DAC4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De huizen</a:t>
            </a:r>
          </a:p>
        </p:txBody>
      </p:sp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3444A398-F832-2A48-A712-5E56D78D28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87026" y="799884"/>
            <a:ext cx="1436298" cy="1583611"/>
          </a:xfrm>
          <a:ln>
            <a:solidFill>
              <a:schemeClr val="tx1"/>
            </a:solidFill>
          </a:ln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E140E832-2D2A-4E48-ADA1-CD228A0E57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5745" y="799884"/>
            <a:ext cx="1536700" cy="15875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0F8F37BD-976E-0345-B1AC-085926D18A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4043" y="799884"/>
            <a:ext cx="1460500" cy="15748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Afbeelding 12">
            <a:extLst>
              <a:ext uri="{FF2B5EF4-FFF2-40B4-BE49-F238E27FC236}">
                <a16:creationId xmlns:a16="http://schemas.microsoft.com/office/drawing/2014/main" id="{E7E112DD-5A75-D84C-97C6-229C933693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4645" y="2656204"/>
            <a:ext cx="7219950" cy="3961999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9" name="Tijdelijke aanduiding voor inhoud 2">
            <a:extLst>
              <a:ext uri="{FF2B5EF4-FFF2-40B4-BE49-F238E27FC236}">
                <a16:creationId xmlns:a16="http://schemas.microsoft.com/office/drawing/2014/main" id="{57E446D4-EEFD-D445-ABC4-722F9341FF17}"/>
              </a:ext>
            </a:extLst>
          </p:cNvPr>
          <p:cNvSpPr txBox="1">
            <a:spLocks/>
          </p:cNvSpPr>
          <p:nvPr/>
        </p:nvSpPr>
        <p:spPr>
          <a:xfrm>
            <a:off x="464310" y="1930400"/>
            <a:ext cx="5257800" cy="41109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nl-NL" sz="2400" dirty="0"/>
          </a:p>
        </p:txBody>
      </p:sp>
      <p:sp>
        <p:nvSpPr>
          <p:cNvPr id="10" name="Tijdelijke aanduiding voor inhoud 2">
            <a:extLst>
              <a:ext uri="{FF2B5EF4-FFF2-40B4-BE49-F238E27FC236}">
                <a16:creationId xmlns:a16="http://schemas.microsoft.com/office/drawing/2014/main" id="{69CEDD70-3333-1A42-BFC8-185DC12A0B02}"/>
              </a:ext>
            </a:extLst>
          </p:cNvPr>
          <p:cNvSpPr txBox="1">
            <a:spLocks/>
          </p:cNvSpPr>
          <p:nvPr/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5112753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AF01630-0273-A646-A0F1-6B9DF2A15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De sloten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A8099EA-7ED3-434D-AA85-CEEDB88DCA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sz="2800" dirty="0"/>
              <a:t>20 % van de wijk oppervlakte</a:t>
            </a:r>
          </a:p>
          <a:p>
            <a:r>
              <a:rPr lang="nl-NL" sz="2800" dirty="0"/>
              <a:t>Maximale verhouding van 1:4</a:t>
            </a:r>
          </a:p>
          <a:p>
            <a:r>
              <a:rPr lang="nl-NL" sz="2800" dirty="0"/>
              <a:t>Tussen de 1 en 4 sloten</a:t>
            </a:r>
          </a:p>
          <a:p>
            <a:r>
              <a:rPr lang="nl-NL" sz="2800" dirty="0" err="1"/>
              <a:t>vrijstand</a:t>
            </a:r>
            <a:endParaRPr lang="nl-NL" sz="2800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1713254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hoek 9">
            <a:extLst>
              <a:ext uri="{FF2B5EF4-FFF2-40B4-BE49-F238E27FC236}">
                <a16:creationId xmlns:a16="http://schemas.microsoft.com/office/drawing/2014/main" id="{77F793DE-BD13-3944-ACE2-3A13EBB104A7}"/>
              </a:ext>
            </a:extLst>
          </p:cNvPr>
          <p:cNvSpPr/>
          <p:nvPr/>
        </p:nvSpPr>
        <p:spPr>
          <a:xfrm>
            <a:off x="604327" y="4984595"/>
            <a:ext cx="1773044" cy="18734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Rechthoek 8">
            <a:extLst>
              <a:ext uri="{FF2B5EF4-FFF2-40B4-BE49-F238E27FC236}">
                <a16:creationId xmlns:a16="http://schemas.microsoft.com/office/drawing/2014/main" id="{1852CEDC-6A8D-6542-AADF-CD78FAE270CF}"/>
              </a:ext>
            </a:extLst>
          </p:cNvPr>
          <p:cNvSpPr/>
          <p:nvPr/>
        </p:nvSpPr>
        <p:spPr>
          <a:xfrm>
            <a:off x="604327" y="3143405"/>
            <a:ext cx="1773044" cy="184119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" name="Rechthoek 3">
            <a:extLst>
              <a:ext uri="{FF2B5EF4-FFF2-40B4-BE49-F238E27FC236}">
                <a16:creationId xmlns:a16="http://schemas.microsoft.com/office/drawing/2014/main" id="{A38645DE-D57F-4146-ACDC-B02C20F9C7AF}"/>
              </a:ext>
            </a:extLst>
          </p:cNvPr>
          <p:cNvSpPr/>
          <p:nvPr/>
        </p:nvSpPr>
        <p:spPr>
          <a:xfrm>
            <a:off x="604327" y="1225395"/>
            <a:ext cx="1773044" cy="191801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DE0AE27-99A2-FE4E-98DD-A92B56567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Visualisatie</a:t>
            </a:r>
          </a:p>
        </p:txBody>
      </p:sp>
      <p:pic>
        <p:nvPicPr>
          <p:cNvPr id="8" name="Tijdelijke aanduiding voor inhoud 7">
            <a:extLst>
              <a:ext uri="{FF2B5EF4-FFF2-40B4-BE49-F238E27FC236}">
                <a16:creationId xmlns:a16="http://schemas.microsoft.com/office/drawing/2014/main" id="{788451E9-B0C8-BC41-86B1-127F47822A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81110" y="1225395"/>
            <a:ext cx="7178987" cy="5381432"/>
          </a:xfr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0D385551-2A75-EF49-838C-C9ADEFA375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331" y="1413282"/>
            <a:ext cx="1460500" cy="15748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FE7DB262-7874-B440-8965-4A630AE5AC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566" y="3298728"/>
            <a:ext cx="1458232" cy="150643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Tijdelijke aanduiding voor inhoud 4">
            <a:extLst>
              <a:ext uri="{FF2B5EF4-FFF2-40B4-BE49-F238E27FC236}">
                <a16:creationId xmlns:a16="http://schemas.microsoft.com/office/drawing/2014/main" id="{7A11A107-3432-494A-97A5-296B1D9EAD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2533" y="5174028"/>
            <a:ext cx="1436298" cy="158361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788807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FE88B70-CB27-284B-8B37-8798E5C6D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Kortste afstand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D785719A-4050-424D-A020-9C3F3F2A3D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NL" sz="2800" dirty="0"/>
              <a:t>Hoekpunten: Pythagoras</a:t>
            </a:r>
          </a:p>
          <a:p>
            <a:r>
              <a:rPr lang="nl-NL" sz="2800" dirty="0"/>
              <a:t>Overlap check</a:t>
            </a:r>
          </a:p>
          <a:p>
            <a:r>
              <a:rPr lang="nl-NL" sz="2800" dirty="0"/>
              <a:t>Grens check</a:t>
            </a:r>
          </a:p>
          <a:p>
            <a:pPr marL="0" indent="0">
              <a:buNone/>
            </a:pPr>
            <a:endParaRPr lang="nl-NL" sz="3200" dirty="0"/>
          </a:p>
        </p:txBody>
      </p:sp>
      <p:sp>
        <p:nvSpPr>
          <p:cNvPr id="3" name="Rechthoek 2">
            <a:extLst>
              <a:ext uri="{FF2B5EF4-FFF2-40B4-BE49-F238E27FC236}">
                <a16:creationId xmlns:a16="http://schemas.microsoft.com/office/drawing/2014/main" id="{B57D5B72-4DC3-7040-B78E-83577DB62B46}"/>
              </a:ext>
            </a:extLst>
          </p:cNvPr>
          <p:cNvSpPr/>
          <p:nvPr/>
        </p:nvSpPr>
        <p:spPr>
          <a:xfrm>
            <a:off x="5937919" y="3237522"/>
            <a:ext cx="1072481" cy="65956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CDEF649E-8B2E-8E4D-9B40-39D05322B27B}"/>
              </a:ext>
            </a:extLst>
          </p:cNvPr>
          <p:cNvSpPr/>
          <p:nvPr/>
        </p:nvSpPr>
        <p:spPr>
          <a:xfrm>
            <a:off x="5137584" y="2027774"/>
            <a:ext cx="536237" cy="5261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CFB3D3DB-F408-6743-964D-B95E271C29D1}"/>
              </a:ext>
            </a:extLst>
          </p:cNvPr>
          <p:cNvSpPr/>
          <p:nvPr/>
        </p:nvSpPr>
        <p:spPr>
          <a:xfrm>
            <a:off x="4351394" y="3237522"/>
            <a:ext cx="762523" cy="14651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AE485157-BF2E-714A-A24A-6E800B271B7E}"/>
              </a:ext>
            </a:extLst>
          </p:cNvPr>
          <p:cNvSpPr/>
          <p:nvPr/>
        </p:nvSpPr>
        <p:spPr>
          <a:xfrm>
            <a:off x="6474159" y="2116885"/>
            <a:ext cx="1331843" cy="6957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357F9DC5-3FB1-744A-BDE2-5B9C9B27A240}"/>
              </a:ext>
            </a:extLst>
          </p:cNvPr>
          <p:cNvSpPr/>
          <p:nvPr/>
        </p:nvSpPr>
        <p:spPr>
          <a:xfrm>
            <a:off x="7427844" y="4150467"/>
            <a:ext cx="1086997" cy="13291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10" name="Rechte verbindingslijn 9">
            <a:extLst>
              <a:ext uri="{FF2B5EF4-FFF2-40B4-BE49-F238E27FC236}">
                <a16:creationId xmlns:a16="http://schemas.microsoft.com/office/drawing/2014/main" id="{BC075762-2E77-7F4C-A9D3-C327AFAD2011}"/>
              </a:ext>
            </a:extLst>
          </p:cNvPr>
          <p:cNvCxnSpPr>
            <a:cxnSpLocks/>
            <a:stCxn id="3" idx="1"/>
          </p:cNvCxnSpPr>
          <p:nvPr/>
        </p:nvCxnSpPr>
        <p:spPr>
          <a:xfrm flipH="1" flipV="1">
            <a:off x="4804859" y="3535696"/>
            <a:ext cx="1133060" cy="316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Rechte verbindingslijn 11">
            <a:extLst>
              <a:ext uri="{FF2B5EF4-FFF2-40B4-BE49-F238E27FC236}">
                <a16:creationId xmlns:a16="http://schemas.microsoft.com/office/drawing/2014/main" id="{306C7BFF-31E4-5243-B226-375713A28312}"/>
              </a:ext>
            </a:extLst>
          </p:cNvPr>
          <p:cNvCxnSpPr>
            <a:cxnSpLocks/>
          </p:cNvCxnSpPr>
          <p:nvPr/>
        </p:nvCxnSpPr>
        <p:spPr>
          <a:xfrm>
            <a:off x="5673821" y="2553931"/>
            <a:ext cx="247532" cy="6835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Rechte verbindingslijn 13">
            <a:extLst>
              <a:ext uri="{FF2B5EF4-FFF2-40B4-BE49-F238E27FC236}">
                <a16:creationId xmlns:a16="http://schemas.microsoft.com/office/drawing/2014/main" id="{3ED82FFF-CB00-7F4D-9828-4E4191ED935C}"/>
              </a:ext>
            </a:extLst>
          </p:cNvPr>
          <p:cNvCxnSpPr>
            <a:cxnSpLocks/>
          </p:cNvCxnSpPr>
          <p:nvPr/>
        </p:nvCxnSpPr>
        <p:spPr>
          <a:xfrm flipV="1">
            <a:off x="6771861" y="2696067"/>
            <a:ext cx="0" cy="5414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Rechte verbindingslijn 15">
            <a:extLst>
              <a:ext uri="{FF2B5EF4-FFF2-40B4-BE49-F238E27FC236}">
                <a16:creationId xmlns:a16="http://schemas.microsoft.com/office/drawing/2014/main" id="{B270433B-A840-E44D-9DE7-C402B837222E}"/>
              </a:ext>
            </a:extLst>
          </p:cNvPr>
          <p:cNvCxnSpPr>
            <a:cxnSpLocks/>
          </p:cNvCxnSpPr>
          <p:nvPr/>
        </p:nvCxnSpPr>
        <p:spPr>
          <a:xfrm flipH="1" flipV="1">
            <a:off x="7010400" y="3897086"/>
            <a:ext cx="417444" cy="2533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2867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83D5C5-C9DB-6040-9926-07FFD0D3E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Waardeberekening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E1C76E6-7DA5-7B46-867C-341BC55372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930400"/>
            <a:ext cx="11514666" cy="4472913"/>
          </a:xfrm>
        </p:spPr>
        <p:txBody>
          <a:bodyPr>
            <a:normAutofit/>
          </a:bodyPr>
          <a:lstStyle/>
          <a:p>
            <a:r>
              <a:rPr lang="nl-NL" sz="2800" dirty="0"/>
              <a:t>Kortste afstand</a:t>
            </a:r>
          </a:p>
          <a:p>
            <a:r>
              <a:rPr lang="nl-NL" sz="2800" dirty="0"/>
              <a:t>Nieuwe huiswaarde = (((oude huisprijs + (prijsverbetering * (kortste afstand – minimale </a:t>
            </a:r>
            <a:r>
              <a:rPr lang="nl-NL" sz="2800" dirty="0" err="1"/>
              <a:t>vrijstand</a:t>
            </a:r>
            <a:r>
              <a:rPr lang="nl-NL" sz="2800" dirty="0"/>
              <a:t>))</a:t>
            </a:r>
          </a:p>
          <a:p>
            <a:r>
              <a:rPr lang="nl-NL" sz="2800" dirty="0" err="1"/>
              <a:t>Upperbound</a:t>
            </a:r>
            <a:r>
              <a:rPr lang="nl-NL" sz="2800" dirty="0"/>
              <a:t> = €116.108.775 </a:t>
            </a:r>
          </a:p>
          <a:p>
            <a:r>
              <a:rPr lang="nl-NL" sz="2800" dirty="0" err="1"/>
              <a:t>Lowerbound</a:t>
            </a:r>
            <a:r>
              <a:rPr lang="nl-NL" sz="2800" dirty="0"/>
              <a:t> = €7.245.000</a:t>
            </a:r>
          </a:p>
          <a:p>
            <a:pPr marL="0" indent="0">
              <a:buNone/>
            </a:pPr>
            <a:endParaRPr lang="nl-NL" sz="3200" dirty="0"/>
          </a:p>
          <a:p>
            <a:endParaRPr lang="nl-NL" sz="3200" dirty="0"/>
          </a:p>
        </p:txBody>
      </p:sp>
    </p:spTree>
    <p:extLst>
      <p:ext uri="{BB962C8B-B14F-4D97-AF65-F5344CB8AC3E}">
        <p14:creationId xmlns:p14="http://schemas.microsoft.com/office/powerpoint/2010/main" val="35982436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4F12365-1D3D-5240-AB7D-48996A124B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De algoritmes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45C260F0-35A9-DF49-8219-391E5C4C59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nl-NL" sz="3000" dirty="0"/>
              <a:t>Random walk</a:t>
            </a:r>
          </a:p>
          <a:p>
            <a:r>
              <a:rPr lang="nl-NL" sz="3000" dirty="0" err="1"/>
              <a:t>Hillclimber</a:t>
            </a:r>
            <a:r>
              <a:rPr lang="nl-NL" sz="3000" dirty="0"/>
              <a:t>:</a:t>
            </a:r>
          </a:p>
          <a:p>
            <a:pPr marL="0" indent="0">
              <a:buNone/>
            </a:pPr>
            <a:r>
              <a:rPr lang="nl-NL" sz="3000" dirty="0"/>
              <a:t>	</a:t>
            </a:r>
            <a:r>
              <a:rPr lang="nl-NL" sz="3000" dirty="0" err="1"/>
              <a:t>Schuif_hillclimber</a:t>
            </a:r>
            <a:endParaRPr lang="nl-NL" sz="3000" dirty="0"/>
          </a:p>
          <a:p>
            <a:pPr marL="0" indent="0">
              <a:buNone/>
            </a:pPr>
            <a:r>
              <a:rPr lang="nl-NL" sz="3000" dirty="0"/>
              <a:t>	</a:t>
            </a:r>
            <a:r>
              <a:rPr lang="nl-NL" sz="3000" dirty="0" err="1"/>
              <a:t>Verplaats_hillclimber</a:t>
            </a:r>
            <a:endParaRPr lang="nl-NL" sz="3000" dirty="0"/>
          </a:p>
          <a:p>
            <a:r>
              <a:rPr lang="nl-NL" sz="3000" dirty="0" err="1"/>
              <a:t>Simulated</a:t>
            </a:r>
            <a:r>
              <a:rPr lang="nl-NL" sz="3000" dirty="0"/>
              <a:t> </a:t>
            </a:r>
            <a:r>
              <a:rPr lang="nl-NL" sz="3000" dirty="0" err="1"/>
              <a:t>annealing</a:t>
            </a:r>
            <a:endParaRPr lang="nl-NL" sz="3000" dirty="0"/>
          </a:p>
          <a:p>
            <a:pPr marL="457200" lvl="1" indent="0">
              <a:buNone/>
            </a:pPr>
            <a:r>
              <a:rPr lang="nl-NL" sz="3000" dirty="0"/>
              <a:t>Lineair</a:t>
            </a:r>
          </a:p>
          <a:p>
            <a:pPr marL="457200" lvl="1" indent="0">
              <a:buNone/>
            </a:pPr>
            <a:r>
              <a:rPr lang="nl-NL" sz="3000" dirty="0"/>
              <a:t>Exponentieel</a:t>
            </a:r>
          </a:p>
          <a:p>
            <a:pPr marL="457200" lvl="1" indent="0">
              <a:buNone/>
            </a:pPr>
            <a:r>
              <a:rPr lang="nl-NL" sz="3000" dirty="0"/>
              <a:t>Logaritmisch</a:t>
            </a:r>
          </a:p>
          <a:p>
            <a:pPr marL="457200" lvl="1" indent="0">
              <a:buNone/>
            </a:pP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3603489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0D28B6B-FFE1-F64A-B6D3-D914BA47E6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nl-NL" dirty="0"/>
              <a:t>Visualisatie </a:t>
            </a:r>
          </a:p>
        </p:txBody>
      </p:sp>
      <p:pic>
        <p:nvPicPr>
          <p:cNvPr id="11" name="Tijdelijke aanduiding voor inhoud 10">
            <a:extLst>
              <a:ext uri="{FF2B5EF4-FFF2-40B4-BE49-F238E27FC236}">
                <a16:creationId xmlns:a16="http://schemas.microsoft.com/office/drawing/2014/main" id="{BAD1DD3C-3464-9A4B-A707-68232F7862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10319"/>
            <a:ext cx="12192000" cy="6868319"/>
          </a:xfrm>
        </p:spPr>
      </p:pic>
      <p:cxnSp>
        <p:nvCxnSpPr>
          <p:cNvPr id="23" name="Rechte verbindingslijn met pijl 22">
            <a:extLst>
              <a:ext uri="{FF2B5EF4-FFF2-40B4-BE49-F238E27FC236}">
                <a16:creationId xmlns:a16="http://schemas.microsoft.com/office/drawing/2014/main" id="{44FDF9E1-7CB5-CB40-9BDD-6A474BAD1C52}"/>
              </a:ext>
            </a:extLst>
          </p:cNvPr>
          <p:cNvCxnSpPr/>
          <p:nvPr/>
        </p:nvCxnSpPr>
        <p:spPr>
          <a:xfrm flipH="1">
            <a:off x="6357257" y="4071257"/>
            <a:ext cx="762000" cy="500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0764194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{272203C4-62BD-5C42-88AE-260C0E209D0C}tf10001060</Template>
  <TotalTime>0</TotalTime>
  <Words>201</Words>
  <Application>Microsoft Macintosh PowerPoint</Application>
  <PresentationFormat>Breedbeeld</PresentationFormat>
  <Paragraphs>66</Paragraphs>
  <Slides>18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18</vt:i4>
      </vt:variant>
    </vt:vector>
  </HeadingPairs>
  <TitlesOfParts>
    <vt:vector size="22" baseType="lpstr">
      <vt:lpstr>Arial</vt:lpstr>
      <vt:lpstr>Trebuchet MS</vt:lpstr>
      <vt:lpstr>Wingdings 3</vt:lpstr>
      <vt:lpstr>Facet</vt:lpstr>
      <vt:lpstr>AmstelHaege</vt:lpstr>
      <vt:lpstr>Inleiding</vt:lpstr>
      <vt:lpstr>De huizen</vt:lpstr>
      <vt:lpstr>De sloten</vt:lpstr>
      <vt:lpstr>Visualisatie</vt:lpstr>
      <vt:lpstr>Kortste afstand</vt:lpstr>
      <vt:lpstr>Waardeberekening</vt:lpstr>
      <vt:lpstr>De algoritmes</vt:lpstr>
      <vt:lpstr>Visualisatie </vt:lpstr>
      <vt:lpstr>PowerPoint-presentatie</vt:lpstr>
      <vt:lpstr>PowerPoint-presentatie</vt:lpstr>
      <vt:lpstr>Random walk</vt:lpstr>
      <vt:lpstr>Hillclimbers</vt:lpstr>
      <vt:lpstr>Simulated annealing</vt:lpstr>
      <vt:lpstr>Simulated Annealing - Hillclimber</vt:lpstr>
      <vt:lpstr>Resultaten</vt:lpstr>
      <vt:lpstr>conclusie</vt:lpstr>
      <vt:lpstr>Vragen?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AmstelHaege</dc:title>
  <dc:creator>Levy vanderLinde</dc:creator>
  <cp:lastModifiedBy>Levy vanderLinde</cp:lastModifiedBy>
  <cp:revision>1</cp:revision>
  <dcterms:created xsi:type="dcterms:W3CDTF">2019-05-24T17:05:43Z</dcterms:created>
  <dcterms:modified xsi:type="dcterms:W3CDTF">2019-05-24T17:06:37Z</dcterms:modified>
</cp:coreProperties>
</file>